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6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4" d="100"/>
          <a:sy n="104" d="100"/>
        </p:scale>
        <p:origin x="-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55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476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8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2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243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69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295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5853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82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54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43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401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86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640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962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47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14E2469-2732-4295-A507-66A41B218957}" type="datetimeFigureOut">
              <a:rPr lang="pl-PL" smtClean="0"/>
              <a:t>2015-12-18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EE0CE-9B47-48BF-8091-9C22488C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474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p.pl/" TargetMode="External"/><Relationship Id="rId2" Type="http://schemas.openxmlformats.org/officeDocument/2006/relationships/hyperlink" Target="mailto:zbigniew.wisniewski@policja.gov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zbigniew.wisniewski@policja.gov.p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Poszukujemy programistów do współpracy!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Biuro łączności i informatyki Komendy głównej policji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41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 </a:t>
            </a:r>
            <a:r>
              <a:rPr lang="pl-PL" dirty="0" smtClean="0"/>
              <a:t>przedsięwzięcia </a:t>
            </a:r>
            <a:r>
              <a:rPr lang="pl-PL" dirty="0"/>
              <a:t>– Etap </a:t>
            </a:r>
            <a:r>
              <a:rPr lang="pl-PL" dirty="0" smtClean="0"/>
              <a:t>2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/>
          </a:bodyPr>
          <a:lstStyle/>
          <a:p>
            <a:r>
              <a:rPr lang="pl-PL" dirty="0" smtClean="0"/>
              <a:t>W przypadku akceptacji przez Komendanta Głównego Policji wypracowanego modelu współpracy zakłada się, że dysponując zidentyfikowanym potencjałem technologicznym w Policji możliwa będzie realizacja prac niezależnie od podmiotów zewnętrznych. </a:t>
            </a:r>
          </a:p>
          <a:p>
            <a:r>
              <a:rPr lang="pl-PL" dirty="0" smtClean="0"/>
              <a:t>Skala i ilość systemów teleinformatycznych tworzonych na potrzeby Policji jest bardzo duża dlatego zapotrzebowania na odpowiednie kompetencje jest znacząca,</a:t>
            </a:r>
          </a:p>
          <a:p>
            <a:r>
              <a:rPr lang="pl-PL" dirty="0" smtClean="0"/>
              <a:t>Sukces przedsięwzięcia opisanego powyżej może zostać powielony w poszukiwaniu specjalistów z zakresu wielu innych dziedzin teleinformatyki jak: sieci, bazy danych, bezpieczeństwo teleinformatyczne itp. itd.,</a:t>
            </a:r>
          </a:p>
          <a:p>
            <a:r>
              <a:rPr lang="pl-PL" dirty="0" smtClean="0"/>
              <a:t>Przedsięwzięcie wpisze się w stały rozwój kadr teleinformatycznych Policji poprzez organizację szkoleń, spotkań warsztatowych itp.</a:t>
            </a:r>
          </a:p>
        </p:txBody>
      </p:sp>
    </p:spTree>
    <p:extLst>
      <p:ext uri="{BB962C8B-B14F-4D97-AF65-F5344CB8AC3E}">
        <p14:creationId xmlns:p14="http://schemas.microsoft.com/office/powerpoint/2010/main" val="2121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Informacje organizacyjne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smtClean="0"/>
              <a:t>Powyższe przedsięwzięcie realizowane jest przez:</a:t>
            </a:r>
          </a:p>
          <a:p>
            <a:pPr marL="0" indent="0">
              <a:buNone/>
            </a:pPr>
            <a:r>
              <a:rPr lang="pl-PL" b="1" dirty="0" smtClean="0"/>
              <a:t>Zbigniew Wiśniewski </a:t>
            </a:r>
            <a:r>
              <a:rPr lang="pl-PL" dirty="0" smtClean="0"/>
              <a:t>- </a:t>
            </a:r>
            <a:r>
              <a:rPr lang="pl-PL" dirty="0"/>
              <a:t>Przewodniczący zespołu do spraw samodzielnego utrzymania i rozwoju przez Policję Systemu Wspomagania Obsługi Policji (Decyzja nr 341 KGP z 18.09.2014r. ze zmianami)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g</a:t>
            </a:r>
            <a:r>
              <a:rPr lang="pl-PL" dirty="0" smtClean="0"/>
              <a:t>łówny specjalista Sekcji Nadzoru Systemów Krytycznych Biura Łączności i Informatyki Komendy Głównej Policji</a:t>
            </a:r>
          </a:p>
          <a:p>
            <a:pPr marL="0" indent="0">
              <a:buNone/>
            </a:pPr>
            <a:r>
              <a:rPr lang="pl-PL" dirty="0" smtClean="0"/>
              <a:t>telefon resortowy 72 56 120, telefon miejski 22 60 56 120</a:t>
            </a:r>
          </a:p>
          <a:p>
            <a:pPr marL="0" indent="0">
              <a:buNone/>
            </a:pPr>
            <a:r>
              <a:rPr lang="pl-PL" dirty="0" smtClean="0"/>
              <a:t>adres poczty elektronicznej: </a:t>
            </a:r>
            <a:r>
              <a:rPr lang="pl-PL" dirty="0" smtClean="0">
                <a:hlinkClick r:id="rId2"/>
              </a:rPr>
              <a:t>zbigniew.wisniewski@policja.gov.pl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Informacja o przedsięwzięciu zostanie:</a:t>
            </a:r>
          </a:p>
          <a:p>
            <a:r>
              <a:rPr lang="pl-PL" dirty="0" smtClean="0"/>
              <a:t>przesłana do służb teleinformatycznych Policji,</a:t>
            </a:r>
          </a:p>
          <a:p>
            <a:r>
              <a:rPr lang="pl-PL" dirty="0" smtClean="0"/>
              <a:t>umieszczona na Portalu Wewnętrznym KGP pw.policja.pl ,</a:t>
            </a:r>
          </a:p>
          <a:p>
            <a:r>
              <a:rPr lang="pl-PL" dirty="0" smtClean="0"/>
              <a:t>umieszczona na Internetowym Forum Policyjnym (</a:t>
            </a:r>
            <a:r>
              <a:rPr lang="pl-PL" dirty="0" smtClean="0">
                <a:hlinkClick r:id="rId3"/>
              </a:rPr>
              <a:t>www.ifp.pl</a:t>
            </a:r>
            <a:r>
              <a:rPr lang="pl-PL" dirty="0" smtClean="0"/>
              <a:t>),</a:t>
            </a:r>
          </a:p>
          <a:p>
            <a:r>
              <a:rPr lang="pl-PL" dirty="0" smtClean="0"/>
              <a:t>przekazana do związków zawodowych funkcjonujących w Policji i Gabinetu KGP w zamiarem uzyskania akceptacji przedsięwzięcia jako możliwości rozwoju osobistego pracowników i funkcjonariuszy Policji,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rgbClr val="FFFF00"/>
                </a:solidFill>
              </a:rPr>
              <a:t>Wszystkie osoby, które czytają ten dokument proszone są o jego dalszą dystrybucję wszelkimi dostępnymi kanałami komunikacyjnymi.</a:t>
            </a:r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4" name="Obraz 3" descr="http://3.bp.blogspot.com/_D95NG1uQhWE/S74nj7Mnq3I/AAAAAAAAAZQ/N8Plozh_uiY/s320/owl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4825" y="5330825"/>
            <a:ext cx="1527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69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Informacje organizacyjne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W zgłoszeniu przesłanym na </a:t>
            </a:r>
            <a:r>
              <a:rPr lang="pl-PL" smtClean="0"/>
              <a:t>adres </a:t>
            </a:r>
            <a:r>
              <a:rPr lang="pl-PL" smtClean="0">
                <a:hlinkClick r:id="rId2"/>
              </a:rPr>
              <a:t>zbigniew.wisniewski@policja.gov.pl</a:t>
            </a:r>
            <a:r>
              <a:rPr lang="pl-PL" smtClean="0"/>
              <a:t> </a:t>
            </a:r>
            <a:r>
              <a:rPr lang="pl-PL" dirty="0" smtClean="0"/>
              <a:t>należy podać:</a:t>
            </a:r>
          </a:p>
          <a:p>
            <a:r>
              <a:rPr lang="pl-PL" dirty="0"/>
              <a:t>i</a:t>
            </a:r>
            <a:r>
              <a:rPr lang="pl-PL" dirty="0" smtClean="0"/>
              <a:t>mię, nazwisko,</a:t>
            </a:r>
          </a:p>
          <a:p>
            <a:r>
              <a:rPr lang="pl-PL" dirty="0" smtClean="0"/>
              <a:t>dane teleadresowe (telefon służbowy, komórkowy, adres poczty elektronicznej),</a:t>
            </a:r>
          </a:p>
          <a:p>
            <a:r>
              <a:rPr lang="pl-PL" dirty="0" smtClean="0"/>
              <a:t>jednostka, zajmowane stanowisko, dane kontaktowe do bezpośredniego przełożonego,</a:t>
            </a:r>
          </a:p>
          <a:p>
            <a:r>
              <a:rPr lang="pl-PL" dirty="0" smtClean="0"/>
              <a:t>klasyczne CV w wersji edytowalnej lub niezabezpieczony PDF,</a:t>
            </a:r>
          </a:p>
          <a:p>
            <a:r>
              <a:rPr lang="pl-PL" dirty="0" smtClean="0"/>
              <a:t>krótkie uzasadnienie udziału w przedsięwzięciu wraz z preferencjami języka programowania i ewentualną znajomością specyfiki biznesowej SWOP (kadry, płace, finanse i księgowość, gospodarka materiałowa, środki trwałe) oraz udziału w innych etapach produkcji oprogramowania (uzgodnienia biznesowe, analiza, projektowanie, testowanie, dokumentowanie, utrzymanie),</a:t>
            </a:r>
          </a:p>
          <a:p>
            <a:r>
              <a:rPr lang="pl-PL" dirty="0" smtClean="0"/>
              <a:t>ewentualną znajomość innych technologii: JAVA, ORACLE, PHP, ASP.NET itp.,</a:t>
            </a:r>
          </a:p>
          <a:p>
            <a:r>
              <a:rPr lang="pl-PL" dirty="0" smtClean="0"/>
              <a:t>oświadczenie, że w przypadku zrealizowanych prac w pierwszym etapie osoba nie będzie domagać się wynagrodzenia niezależnie czy zrealizowana praca będzie wprowadzona produkcyjnie do systemu czy nie,</a:t>
            </a:r>
          </a:p>
        </p:txBody>
      </p:sp>
      <p:pic>
        <p:nvPicPr>
          <p:cNvPr id="4" name="Obraz 3" descr="http://3.bp.blogspot.com/_D95NG1uQhWE/S74nj7Mnq3I/AAAAAAAAAZQ/N8Plozh_uiY/s320/owl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4825" y="5330825"/>
            <a:ext cx="1527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3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3124200"/>
          </a:xfrm>
        </p:spPr>
        <p:txBody>
          <a:bodyPr/>
          <a:lstStyle/>
          <a:p>
            <a:pPr algn="ctr"/>
            <a:r>
              <a:rPr lang="pl-PL" b="1" dirty="0" smtClean="0"/>
              <a:t>Zapraszamy do współpracy! Sprawdź się! </a:t>
            </a:r>
            <a:br>
              <a:rPr lang="pl-PL" b="1" dirty="0" smtClean="0"/>
            </a:br>
            <a:r>
              <a:rPr lang="pl-PL" sz="4000" b="1" dirty="0" smtClean="0"/>
              <a:t>To nic nie kosztuje, </a:t>
            </a:r>
            <a:br>
              <a:rPr lang="pl-PL" sz="4000" b="1" dirty="0" smtClean="0"/>
            </a:br>
            <a:r>
              <a:rPr lang="pl-PL" sz="4000" b="1" dirty="0" smtClean="0"/>
              <a:t>a może być Twoją wielką szansą!</a:t>
            </a:r>
            <a:endParaRPr lang="pl-PL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1154954" y="4572000"/>
            <a:ext cx="8825659" cy="1828800"/>
          </a:xfrm>
        </p:spPr>
        <p:txBody>
          <a:bodyPr>
            <a:normAutofit/>
          </a:bodyPr>
          <a:lstStyle/>
          <a:p>
            <a:r>
              <a:rPr lang="pl-PL" dirty="0" smtClean="0"/>
              <a:t>Biuro Łączności i Informatyki </a:t>
            </a:r>
          </a:p>
          <a:p>
            <a:r>
              <a:rPr lang="pl-PL" dirty="0" smtClean="0"/>
              <a:t>Komendy Głównej Policji</a:t>
            </a:r>
          </a:p>
          <a:p>
            <a:r>
              <a:rPr lang="pl-PL" dirty="0" smtClean="0"/>
              <a:t>ul. Wiśniowa 58</a:t>
            </a:r>
          </a:p>
          <a:p>
            <a:r>
              <a:rPr lang="pl-PL" dirty="0" smtClean="0"/>
              <a:t>02-624 Warszawa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24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przedsięwzięcia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sz="3200" b="1" dirty="0" smtClean="0"/>
              <a:t>Identyfikacja pracowników i funkcjonariuszy Policji </a:t>
            </a:r>
            <a:r>
              <a:rPr lang="pl-PL" sz="3200" b="1" dirty="0"/>
              <a:t>ze znajomością </a:t>
            </a:r>
            <a:r>
              <a:rPr lang="pl-PL" sz="3200" b="1" dirty="0" smtClean="0"/>
              <a:t>programowania w technologiach Microsoft, którzy poprzez koordynację działań z poziomu Komendy Głównej Policji będą w stanie realizować ambitne projekty utrzymaniowe i rozwojowe. 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8861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Opis przedsięwzięcia – Etap 1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Biuro Łączności i Informatyki KGP poszukuje programistów do współpracy,</a:t>
            </a:r>
          </a:p>
          <a:p>
            <a:r>
              <a:rPr lang="pl-PL" dirty="0" smtClean="0"/>
              <a:t>Poszukiwane umiejętności i doświadczenie w zakresie: MS Visual Basic 6.0, MS Visual Studio C# i VB, </a:t>
            </a:r>
            <a:r>
              <a:rPr lang="pl-PL" dirty="0" err="1" smtClean="0"/>
              <a:t>Crystal</a:t>
            </a:r>
            <a:r>
              <a:rPr lang="pl-PL" dirty="0" smtClean="0"/>
              <a:t> </a:t>
            </a:r>
            <a:r>
              <a:rPr lang="pl-PL" dirty="0" err="1" smtClean="0"/>
              <a:t>Reports</a:t>
            </a:r>
            <a:r>
              <a:rPr lang="pl-PL" dirty="0" smtClean="0"/>
              <a:t>, Visual FoxPro 9, MS SQL 2005</a:t>
            </a:r>
          </a:p>
          <a:p>
            <a:r>
              <a:rPr lang="pl-PL" dirty="0" smtClean="0"/>
              <a:t>W zainteresowaniu są osoby, które:</a:t>
            </a:r>
          </a:p>
          <a:p>
            <a:pPr lvl="1"/>
            <a:r>
              <a:rPr lang="pl-PL" dirty="0" smtClean="0"/>
              <a:t>Potrafią programować ww. środowiskach i językach,</a:t>
            </a:r>
          </a:p>
          <a:p>
            <a:pPr lvl="1"/>
            <a:r>
              <a:rPr lang="pl-PL" dirty="0" smtClean="0"/>
              <a:t>W przeszłości lub obecnie zajmowały/zajmują się programowaniem,</a:t>
            </a:r>
          </a:p>
          <a:p>
            <a:r>
              <a:rPr lang="pl-PL" dirty="0" smtClean="0"/>
              <a:t>Nie jest wymagany wysoki poziom ekspercki,</a:t>
            </a:r>
          </a:p>
          <a:p>
            <a:r>
              <a:rPr lang="pl-PL" dirty="0" smtClean="0"/>
              <a:t>Nie jest wymagane udokumentowanie posiadanych umiejętności w postaci wykształcenia, przebytych kursów, certyfikatów itp.,</a:t>
            </a:r>
          </a:p>
          <a:p>
            <a:r>
              <a:rPr lang="pl-PL" dirty="0" smtClean="0"/>
              <a:t>Wymagane jest natomiast zaangażowanie i silna motywacja do udziału w przedsięwzięciu,</a:t>
            </a:r>
          </a:p>
          <a:p>
            <a:r>
              <a:rPr lang="pl-PL" dirty="0" smtClean="0"/>
              <a:t>Głównym systemem teleinformatycznym, w którym będą realizowane prace jest System Wspomagania Obsługi Policji (SWOP) z dalszą perspektywą udziału w pracach na rzecz innych systemów Policyjnych,</a:t>
            </a:r>
          </a:p>
          <a:p>
            <a:r>
              <a:rPr lang="pl-PL" dirty="0" smtClean="0"/>
              <a:t>Przedsięwzięcie realizowane jest w ramach zespołu powołanego Decyzją nr 341 KGP z 18 września 2014r. (ze zm.) - §7.2</a:t>
            </a:r>
            <a:endParaRPr lang="pl-PL" dirty="0"/>
          </a:p>
        </p:txBody>
      </p:sp>
      <p:pic>
        <p:nvPicPr>
          <p:cNvPr id="4" name="Obraz 3" descr="http://3.bp.blogspot.com/_D95NG1uQhWE/S74nj7Mnq3I/AAAAAAAAAZQ/N8Plozh_uiY/s320/owl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4825" y="5330825"/>
            <a:ext cx="1527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1103312" y="6157155"/>
            <a:ext cx="9461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Prosimy o uważne przeczytanie prezentacji do końca 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845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 </a:t>
            </a:r>
            <a:r>
              <a:rPr lang="pl-PL" dirty="0" smtClean="0"/>
              <a:t>przedsięwzięcia </a:t>
            </a:r>
            <a:r>
              <a:rPr lang="pl-PL" dirty="0"/>
              <a:t>– Etap 1 </a:t>
            </a: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Przedsięwzięcie przeprowadzone zostanie w następujących krokach:</a:t>
            </a:r>
          </a:p>
          <a:p>
            <a:r>
              <a:rPr lang="pl-PL" dirty="0" smtClean="0"/>
              <a:t>Zebranie ofert współpracy od wszystkich chętnych funkcjonariuszy i pracowników Policji – na zgłoszenia oczekujemy na podany na końcu kontakt do </a:t>
            </a:r>
            <a:r>
              <a:rPr lang="pl-PL" sz="2400" b="1" dirty="0" smtClean="0">
                <a:solidFill>
                  <a:srgbClr val="FFFF00"/>
                </a:solidFill>
              </a:rPr>
              <a:t>31 grudnia 2015r.</a:t>
            </a:r>
            <a:r>
              <a:rPr lang="pl-PL" dirty="0" smtClean="0"/>
              <a:t>,</a:t>
            </a:r>
          </a:p>
          <a:p>
            <a:r>
              <a:rPr lang="pl-PL" dirty="0" smtClean="0"/>
              <a:t>Przegląd ofert pod kątem uzyskania listy osób o najlepszych kwalifikacjach i umiejętnościach,</a:t>
            </a:r>
          </a:p>
          <a:p>
            <a:r>
              <a:rPr lang="pl-PL" dirty="0" smtClean="0"/>
              <a:t>Zaproszenie wybranych osób do </a:t>
            </a:r>
            <a:r>
              <a:rPr lang="pl-PL" dirty="0" err="1" smtClean="0"/>
              <a:t>BŁiI</a:t>
            </a:r>
            <a:r>
              <a:rPr lang="pl-PL" dirty="0" smtClean="0"/>
              <a:t> KGP celem przeprowadzenia szkolenia z zakresu: środowiska programistycznego SWOP, procedury przeprowadzenia zmian w oprogramowaniu, zasad testowania i dokumentowania, dostępu do repozytorium kodu źródłowego SVN,</a:t>
            </a:r>
          </a:p>
          <a:p>
            <a:r>
              <a:rPr lang="pl-PL" dirty="0" smtClean="0"/>
              <a:t>Udostępnienie środowiska programistycznego (kopia maszyny wirtualnej </a:t>
            </a:r>
            <a:r>
              <a:rPr lang="pl-PL" dirty="0" err="1" smtClean="0"/>
              <a:t>VMware</a:t>
            </a:r>
            <a:r>
              <a:rPr lang="pl-PL" dirty="0" smtClean="0"/>
              <a:t> z kompletem oprogramowania, kodami źródłowymi i klientem SVN), posiadanej dokumentacji, repozytorium, listy kontaktów kluczowych użytkowników. Nie przewidujemy wypożyczenia sprzętu komputerowego na czas realizacji 1 etapu,</a:t>
            </a:r>
          </a:p>
          <a:p>
            <a:r>
              <a:rPr lang="pl-PL" dirty="0" smtClean="0"/>
              <a:t>Przydzielenie zadań do realizacji,</a:t>
            </a:r>
          </a:p>
          <a:p>
            <a:r>
              <a:rPr lang="pl-PL" dirty="0" smtClean="0"/>
              <a:t>Powiadomienie przełożonych o zaproszeniu osób do współpracy.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3310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 </a:t>
            </a:r>
            <a:r>
              <a:rPr lang="pl-PL" dirty="0" smtClean="0"/>
              <a:t>przedsięwzięcia </a:t>
            </a:r>
            <a:r>
              <a:rPr lang="pl-PL" dirty="0"/>
              <a:t>– Etap 1 </a:t>
            </a: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Przydzielenie zadań do realizacji opierać się będzie na następujących zasadach:</a:t>
            </a:r>
          </a:p>
          <a:p>
            <a:r>
              <a:rPr lang="pl-PL" dirty="0" smtClean="0"/>
              <a:t>prace do zrealizowania w pierwszej kolejności będą dotyczyły zmian w systemie, które nie naruszają logiki biznesowej SWOP (np. interfejs użytkownika, inżynieria wsteczna),</a:t>
            </a:r>
          </a:p>
          <a:p>
            <a:r>
              <a:rPr lang="pl-PL" dirty="0" smtClean="0"/>
              <a:t>prace do zrealizowania zostaną przydzielone wg preferencji związanych ze znanym językiem programowania (VB6, .Net C#, .Net VB, Visual FoxPro),</a:t>
            </a:r>
          </a:p>
          <a:p>
            <a:r>
              <a:rPr lang="pl-PL" dirty="0" smtClean="0"/>
              <a:t>ewentualnej znajomości specyfiki biznesowej obsługiwanej przez SWOP (kadry, płace, finanse i księgowość, gospodarka materiałowa, środki trwałe),</a:t>
            </a:r>
          </a:p>
          <a:p>
            <a:r>
              <a:rPr lang="pl-PL" dirty="0" smtClean="0"/>
              <a:t>każde zlecenie pracy zostanie omówione z programistą na podstawie dokumentu z żądaniem zmiany (CRF). W dokumencie zostanie zawarty opis zmiany wg prostej zasady: „as </a:t>
            </a:r>
            <a:r>
              <a:rPr lang="pl-PL" dirty="0" err="1" smtClean="0"/>
              <a:t>is</a:t>
            </a:r>
            <a:r>
              <a:rPr lang="pl-PL" dirty="0" smtClean="0"/>
              <a:t>” </a:t>
            </a:r>
            <a:r>
              <a:rPr lang="pl-PL" dirty="0" smtClean="0">
                <a:sym typeface="Wingdings" panose="05000000000000000000" pitchFamily="2" charset="2"/>
              </a:rPr>
              <a:t> „as to be”,</a:t>
            </a:r>
          </a:p>
          <a:p>
            <a:r>
              <a:rPr lang="pl-PL" dirty="0" smtClean="0">
                <a:sym typeface="Wingdings" panose="05000000000000000000" pitchFamily="2" charset="2"/>
              </a:rPr>
              <a:t>indywidualnie zostanie określony termin realizacji (w zależności od stopnia złożoności)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41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 </a:t>
            </a:r>
            <a:r>
              <a:rPr lang="pl-PL" dirty="0" smtClean="0"/>
              <a:t>przedsięwzięcia </a:t>
            </a:r>
            <a:r>
              <a:rPr lang="pl-PL" dirty="0"/>
              <a:t>– Etap 1 </a:t>
            </a: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112" y="1853248"/>
            <a:ext cx="10743938" cy="484051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UWAGA !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Realizacja przedsięwzięcia zakłada, że za pierwsze wykonane prace nie przewiduje się wynagrodzenia w żadnej formie. Żaden z uczestników 1 etapu nie może domagać się wynagrodzenia za zrealizowane prace niezależnie czy zmiana zostanie wprowadzona do systemu produkcyjnego czy nie.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Prawa do </a:t>
            </a:r>
            <a:r>
              <a:rPr lang="pl-PL" b="1" dirty="0">
                <a:solidFill>
                  <a:srgbClr val="FFFF00"/>
                </a:solidFill>
              </a:rPr>
              <a:t>wytworzonego w ten sposób kodu </a:t>
            </a:r>
            <a:r>
              <a:rPr lang="pl-PL" b="1" dirty="0" smtClean="0">
                <a:solidFill>
                  <a:srgbClr val="FFFF00"/>
                </a:solidFill>
              </a:rPr>
              <a:t>źródłowego przechodzą na własność Policji.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Udział w pierwszym etapie należy potraktować jako szansę zaprezentowania się, przedstawienia swoich możliwości, ambicji, talentów.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Zakładamy optymistycznie, że przedsięwzięcie zakończy się sukcesem i dostarczy konkretnych i wymiernych argumentów kierownictwu Komendy Głównej Policji, aby skorzystać z niezidentyfikowanego </a:t>
            </a:r>
            <a:r>
              <a:rPr lang="pl-PL" b="1" dirty="0">
                <a:solidFill>
                  <a:srgbClr val="FFFF00"/>
                </a:solidFill>
              </a:rPr>
              <a:t>do tej pory </a:t>
            </a:r>
            <a:r>
              <a:rPr lang="pl-PL" b="1" dirty="0" smtClean="0">
                <a:solidFill>
                  <a:srgbClr val="FFFF00"/>
                </a:solidFill>
              </a:rPr>
              <a:t>potencjału technicznego pracowników lub funkcjonariuszy Policji.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FF00"/>
                </a:solidFill>
              </a:rPr>
              <a:t>Osoby biorące udział w przedsięwzięciu zostaną zobowiązane do potraktowania wszelkiej uzyskanej wiedzy o SWOP jako tajemnicy służbowej.</a:t>
            </a:r>
          </a:p>
        </p:txBody>
      </p:sp>
    </p:spTree>
    <p:extLst>
      <p:ext uri="{BB962C8B-B14F-4D97-AF65-F5344CB8AC3E}">
        <p14:creationId xmlns:p14="http://schemas.microsoft.com/office/powerpoint/2010/main" val="19953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 </a:t>
            </a:r>
            <a:r>
              <a:rPr lang="pl-PL" dirty="0" smtClean="0"/>
              <a:t>przedsięwzięcia </a:t>
            </a:r>
            <a:r>
              <a:rPr lang="pl-PL" dirty="0"/>
              <a:t>– Etap 1 </a:t>
            </a: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Po zrealizowaniu przydzielonych prac nastąpi:</a:t>
            </a:r>
          </a:p>
          <a:p>
            <a:r>
              <a:rPr lang="pl-PL" dirty="0"/>
              <a:t>o</a:t>
            </a:r>
            <a:r>
              <a:rPr lang="pl-PL" dirty="0" smtClean="0"/>
              <a:t>cena ich jakości uwzględniająca: wprowadzony/zmieniony kod, wprowadzone komentarze, udokumentowanie zmian,</a:t>
            </a:r>
          </a:p>
          <a:p>
            <a:r>
              <a:rPr lang="pl-PL" dirty="0" smtClean="0"/>
              <a:t>odbiór przeprowadzonych modyfikacji i po akceptacji wprowadzenie ich do systemu produkcyjnego,</a:t>
            </a:r>
          </a:p>
          <a:p>
            <a:r>
              <a:rPr lang="pl-PL" dirty="0" smtClean="0"/>
              <a:t>opracowanie raportu do Komendanta Głównego Policji zawierającego:</a:t>
            </a:r>
          </a:p>
          <a:p>
            <a:pPr lvl="1"/>
            <a:r>
              <a:rPr lang="pl-PL" dirty="0" smtClean="0"/>
              <a:t>opis całego przedsięwzięcia,</a:t>
            </a:r>
          </a:p>
          <a:p>
            <a:pPr lvl="1"/>
            <a:r>
              <a:rPr lang="pl-PL" dirty="0" smtClean="0"/>
              <a:t>wykazanie posiadanego potencjału programistycznego </a:t>
            </a:r>
            <a:r>
              <a:rPr lang="pl-PL" dirty="0"/>
              <a:t>w </a:t>
            </a:r>
            <a:r>
              <a:rPr lang="pl-PL" dirty="0" smtClean="0"/>
              <a:t>Policji,</a:t>
            </a:r>
          </a:p>
          <a:p>
            <a:pPr lvl="1"/>
            <a:r>
              <a:rPr lang="pl-PL" dirty="0" smtClean="0"/>
              <a:t>w przypadku, gdy przedsięwzięcie zakończy się sukcesem przedstawienie Komendantowi Głównemu Policji rekomendacji w postaci długookresowego projektu, w którym uczestnicy we współpracy z Biurem Łączności i Informatyki KGP będą w stanie realizować ambitne projekty utrzymaniowe i rozwojowe, bez angażowania podmiotów zewnętrznych (firm komercyjnych),</a:t>
            </a:r>
          </a:p>
          <a:p>
            <a:r>
              <a:rPr lang="pl-PL" dirty="0" smtClean="0"/>
              <a:t>przedsięwzięcie wpisuje się w zatwierdzone przez Komendanta Głównego Policji na lata 2016-2018 zadania priorytetowe do wykonania przez Komendę Główną Policji i komendy wojewódzkie, komendę stołeczną Policji: „6. Podniesienie jakości i efektywności pracy Policji poprzez sukcesywne podwyższanie kompetencji zawodowych funkcjonariuszy i </a:t>
            </a:r>
            <a:r>
              <a:rPr lang="pl-PL" smtClean="0"/>
              <a:t>pracowników Policji”.</a:t>
            </a:r>
            <a:endParaRPr lang="pl-PL" dirty="0" smtClean="0"/>
          </a:p>
          <a:p>
            <a:pPr lvl="2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2684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Opis </a:t>
            </a:r>
            <a:r>
              <a:rPr lang="pl-PL" dirty="0" smtClean="0"/>
              <a:t>przedsięwzięcia </a:t>
            </a:r>
            <a:r>
              <a:rPr lang="pl-PL" dirty="0"/>
              <a:t>– Etap 1 </a:t>
            </a:r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W przypadku akceptacji przez Komendanta Głównego Policji efektów przedsięwzięcia rekomendowane będą następujące modele współpracy:</a:t>
            </a:r>
          </a:p>
          <a:p>
            <a:r>
              <a:rPr lang="pl-PL" dirty="0" smtClean="0"/>
              <a:t>stały polegający na zatrudnieniu osoby na etacie w Komendzie Głównej Policji z miejscem wykonywanie pracy/pełnienia służby w Komendzie Głównej Policji,</a:t>
            </a:r>
          </a:p>
          <a:p>
            <a:r>
              <a:rPr lang="pl-PL" dirty="0" smtClean="0"/>
              <a:t>stały polegający </a:t>
            </a:r>
            <a:r>
              <a:rPr lang="pl-PL" dirty="0"/>
              <a:t>na zatrudnieniu osoby na etacie w Komendzie Głównej Policji z miejscem wykonywanie pracy/pełnienia służby w </a:t>
            </a:r>
            <a:r>
              <a:rPr lang="pl-PL" dirty="0" smtClean="0"/>
              <a:t>jednostce macierzystej lub w pobliżu miejsca zamieszkania (w zależności od możliwości logistycznych),</a:t>
            </a:r>
          </a:p>
          <a:p>
            <a:r>
              <a:rPr lang="pl-PL" dirty="0" smtClean="0"/>
              <a:t>doraźny polegający na zlecaniu prac do wykonania w zależności od potrzeb Komendy Głównej Policji w ramach godzin pracy/służby lub poza godzinami pracy/służby,</a:t>
            </a:r>
          </a:p>
          <a:p>
            <a:r>
              <a:rPr lang="pl-PL" dirty="0" smtClean="0"/>
              <a:t>inne warianty zależne od możliwości KGP, sytuacji osobistej osoby współpracującej, możliwości logistycznych itp.,</a:t>
            </a:r>
          </a:p>
          <a:p>
            <a:pPr marL="0" indent="0">
              <a:buNone/>
            </a:pPr>
            <a:r>
              <a:rPr lang="pl-PL" dirty="0" smtClean="0"/>
              <a:t>Zakłada się, że niezależnie od modelu współpracy przewiduje się możliwość dalszego rozwoju zawodowego oraz zwiększenia wynagrodzenia/uposażenia (etat w KGP, dodatki zadaniowe na czas realizacji projektu, nagrody).</a:t>
            </a:r>
          </a:p>
          <a:p>
            <a:pPr lvl="2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89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Korzyści z realizacji przedsięwzięcia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4084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W przypadku, gdy przedsięwzięcie zakończy się sukcesem należy spodziewać się następujących korzyści dla:</a:t>
            </a:r>
          </a:p>
          <a:p>
            <a:r>
              <a:rPr lang="pl-PL" dirty="0" smtClean="0"/>
              <a:t>Policji</a:t>
            </a:r>
          </a:p>
          <a:p>
            <a:pPr lvl="1"/>
            <a:r>
              <a:rPr lang="pl-PL" dirty="0" smtClean="0"/>
              <a:t>zwiększenie potencjału technologicznego Policji w zakresie posiadanej wiedzy, umiejętności i możliwości samodzielnie realizowanych prac programistycznych,</a:t>
            </a:r>
          </a:p>
          <a:p>
            <a:pPr lvl="1"/>
            <a:r>
              <a:rPr lang="pl-PL" dirty="0" smtClean="0"/>
              <a:t>długofalowe korzyści w postaci stopniowego zmniejszania zależności od podmiotów zewnętrznych i uzyskanie w ten sposób wymiernych oszczędności budżetowych dla Policji,</a:t>
            </a:r>
          </a:p>
          <a:p>
            <a:r>
              <a:rPr lang="pl-PL" dirty="0" smtClean="0"/>
              <a:t>uczestników przedsięwzięcia</a:t>
            </a:r>
          </a:p>
          <a:p>
            <a:pPr lvl="1"/>
            <a:r>
              <a:rPr lang="pl-PL" dirty="0" smtClean="0"/>
              <a:t>szansa na rozwój osobisty zgodny z wykształceniem, posiadanymi umiejętnościami, zainteresowaniami i pasjami,</a:t>
            </a:r>
          </a:p>
          <a:p>
            <a:pPr lvl="1"/>
            <a:r>
              <a:rPr lang="pl-PL" dirty="0" smtClean="0"/>
              <a:t>możliwość podniesienia statusu zawodowego, prestiżu i wysokości uzyskiwanych przychodów,</a:t>
            </a:r>
          </a:p>
          <a:p>
            <a:pPr lvl="1"/>
            <a:r>
              <a:rPr lang="pl-PL" dirty="0" smtClean="0"/>
              <a:t>uczestnictwie w wielkoskalowych przedsięwzięciach obejmujących zasięgiem całą Policję jako jednego z większych pracodawców w Polsce,</a:t>
            </a:r>
          </a:p>
          <a:p>
            <a:pPr lvl="1"/>
            <a:r>
              <a:rPr lang="pl-PL" dirty="0" smtClean="0"/>
              <a:t>udział w unikalnym przedsięwzięciu w skali administracji państwowej.</a:t>
            </a:r>
          </a:p>
          <a:p>
            <a:pPr lvl="2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97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352</TotalTime>
  <Words>1424</Words>
  <Application>Microsoft Office PowerPoint</Application>
  <PresentationFormat>Niestandardowy</PresentationFormat>
  <Paragraphs>96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Jon</vt:lpstr>
      <vt:lpstr>Poszukujemy programistów do współpracy!</vt:lpstr>
      <vt:lpstr>Cel przedsięwzięcia</vt:lpstr>
      <vt:lpstr>Opis przedsięwzięcia – Etap 1</vt:lpstr>
      <vt:lpstr>Opis przedsięwzięcia – Etap 1 c.d.</vt:lpstr>
      <vt:lpstr>Opis przedsięwzięcia – Etap 1 c.d.</vt:lpstr>
      <vt:lpstr>Opis przedsięwzięcia – Etap 1 c.d.</vt:lpstr>
      <vt:lpstr>Opis przedsięwzięcia – Etap 1 c.d.</vt:lpstr>
      <vt:lpstr>Opis przedsięwzięcia – Etap 1 c.d.</vt:lpstr>
      <vt:lpstr>Korzyści z realizacji przedsięwzięcia</vt:lpstr>
      <vt:lpstr>Opis przedsięwzięcia – Etap 2</vt:lpstr>
      <vt:lpstr>Informacje organizacyjne</vt:lpstr>
      <vt:lpstr>Informacje organizacyjne – c.d.</vt:lpstr>
      <vt:lpstr>Zapraszamy do współpracy! Sprawdź się!  To nic nie kosztuje,  a może być Twoją wielką szansą!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Poszukujemy programistów!</dc:title>
  <dc:creator>Zbigniew Wiśniewski</dc:creator>
  <cp:lastModifiedBy>Michał Wiśniewski</cp:lastModifiedBy>
  <cp:revision>58</cp:revision>
  <cp:lastPrinted>2015-11-29T23:07:31Z</cp:lastPrinted>
  <dcterms:created xsi:type="dcterms:W3CDTF">2015-11-28T22:16:17Z</dcterms:created>
  <dcterms:modified xsi:type="dcterms:W3CDTF">2015-12-18T07:31:21Z</dcterms:modified>
</cp:coreProperties>
</file>